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59" r:id="rId6"/>
    <p:sldId id="262" r:id="rId7"/>
    <p:sldId id="264" r:id="rId8"/>
    <p:sldId id="265" r:id="rId9"/>
    <p:sldId id="266" r:id="rId10"/>
    <p:sldId id="263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00"/>
    <a:srgbClr val="2EA011"/>
    <a:srgbClr val="377AAF"/>
    <a:srgbClr val="E1C233"/>
    <a:srgbClr val="16FFBB"/>
    <a:srgbClr val="FFCE06"/>
    <a:srgbClr val="FFFF66"/>
    <a:srgbClr val="537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6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5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1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@VineetPatya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vineet-patyal-533878175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VineetPatyal?tab=repositories" TargetMode="External"/><Relationship Id="rId4" Type="http://schemas.openxmlformats.org/officeDocument/2006/relationships/hyperlink" Target="https://prod4.codebasics.io/portfolio/Vineet-Patyal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pp.powerbi.com/view?r=eyJrIjoiZDJjMzk2YmItZDU3ZS00ODE2LTgwN2EtY2VkNTA5Zjk4MzFhIiwidCI6ImIzMzk0MmVhLWEyOTEtNDVmMC1hZDViLTUxMzAwNzNkOGE2YiJ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3741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Shield Insurance Business Analysis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38709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Shield Insurance is a leading provider of comprehensive insurance solutions, serving businesses and individuals of all Age Groups with tailored coverage and exceptional customer service.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727502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703213"/>
            <a:ext cx="196167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Vineet Patyal</a:t>
            </a:r>
            <a:endParaRPr lang="en-US" sz="2187" dirty="0"/>
          </a:p>
        </p:txBody>
      </p:sp>
      <p:pic>
        <p:nvPicPr>
          <p:cNvPr id="16" name="Picture 15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B5E8ABC0-1D7A-2976-D13D-3BB9D6E4A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16" y="7234717"/>
            <a:ext cx="829784" cy="829784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43F903F5-484C-B0AC-9824-F968167E7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420" y="1824297"/>
            <a:ext cx="4267774" cy="42677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40564" y="66675"/>
            <a:ext cx="9823280" cy="7440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Future Outlook and Growth Strategies</a:t>
            </a:r>
            <a:endParaRPr lang="en-US" sz="4000" dirty="0"/>
          </a:p>
        </p:txBody>
      </p:sp>
      <p:sp>
        <p:nvSpPr>
          <p:cNvPr id="7" name="Text 2"/>
          <p:cNvSpPr/>
          <p:nvPr/>
        </p:nvSpPr>
        <p:spPr>
          <a:xfrm>
            <a:off x="4758501" y="1045768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GB" sz="2175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</a:rPr>
              <a:t>F</a:t>
            </a:r>
            <a:r>
              <a:rPr lang="en-US" sz="2175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</a:rPr>
              <a:t>ocus on Online Platform</a:t>
            </a:r>
            <a:endParaRPr lang="en-US" sz="2175" dirty="0">
              <a:solidFill>
                <a:srgbClr val="2EA011"/>
              </a:solidFill>
            </a:endParaRPr>
          </a:p>
        </p:txBody>
      </p:sp>
      <p:sp>
        <p:nvSpPr>
          <p:cNvPr id="8" name="Text 3"/>
          <p:cNvSpPr/>
          <p:nvPr/>
        </p:nvSpPr>
        <p:spPr>
          <a:xfrm>
            <a:off x="4758500" y="1409266"/>
            <a:ext cx="8690799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chemeClr val="bg1"/>
                </a:solidFill>
              </a:rPr>
              <a:t>Given the rising trend in online business since February 2023, continue to invest and expand the online presence.</a:t>
            </a:r>
            <a:endParaRPr lang="en-US" sz="1740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4758501" y="2254689"/>
            <a:ext cx="292524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GB" sz="2175" b="1" dirty="0">
                <a:solidFill>
                  <a:srgbClr val="FFB700"/>
                </a:solidFill>
                <a:latin typeface="Spline Sans" pitchFamily="34" charset="0"/>
                <a:ea typeface="Spline Sans" pitchFamily="34" charset="-122"/>
              </a:rPr>
              <a:t>T</a:t>
            </a:r>
            <a:r>
              <a:rPr lang="en-US" sz="2175" b="1" dirty="0">
                <a:solidFill>
                  <a:srgbClr val="FFB700"/>
                </a:solidFill>
                <a:latin typeface="Spline Sans" pitchFamily="34" charset="0"/>
                <a:ea typeface="Spline Sans" pitchFamily="34" charset="-122"/>
              </a:rPr>
              <a:t>argeted Marketing</a:t>
            </a:r>
            <a:endParaRPr lang="en-US" sz="2175" dirty="0">
              <a:solidFill>
                <a:srgbClr val="FFB700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4758500" y="2643587"/>
            <a:ext cx="8462199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 insights on the 31-40 age group's contribution to revenue and customer base.</a:t>
            </a:r>
          </a:p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targeted marketing campaigns tailored to this age group to maximize acquisition and retention.</a:t>
            </a:r>
            <a:endParaRPr lang="en-US" sz="1740" dirty="0"/>
          </a:p>
        </p:txBody>
      </p:sp>
      <p:sp>
        <p:nvSpPr>
          <p:cNvPr id="13" name="Text 6"/>
          <p:cNvSpPr/>
          <p:nvPr/>
        </p:nvSpPr>
        <p:spPr>
          <a:xfrm>
            <a:off x="4758501" y="3784570"/>
            <a:ext cx="437279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GB" sz="2175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</a:rPr>
              <a:t>E</a:t>
            </a:r>
            <a:r>
              <a:rPr lang="en-US" sz="2175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</a:rPr>
              <a:t>nhance Offline Agent Performance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4758501" y="4198868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chemeClr val="bg1"/>
                </a:solidFill>
              </a:rPr>
              <a:t>Despite the online growth, continue to invest in offline agents who are still significant contributors. Provide training and tools to optimize their sales performance.</a:t>
            </a:r>
            <a:endParaRPr lang="en-US" sz="1740" dirty="0">
              <a:solidFill>
                <a:schemeClr val="bg1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B72532DA-6812-6CF6-5BC5-C4761D38B6E0}"/>
              </a:ext>
            </a:extLst>
          </p:cNvPr>
          <p:cNvSpPr/>
          <p:nvPr/>
        </p:nvSpPr>
        <p:spPr>
          <a:xfrm>
            <a:off x="4783901" y="4965670"/>
            <a:ext cx="437279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GB" sz="2175" b="1" dirty="0">
                <a:solidFill>
                  <a:srgbClr val="FFCE06"/>
                </a:solidFill>
                <a:latin typeface="Spline Sans" pitchFamily="34" charset="0"/>
                <a:ea typeface="Spline Sans" pitchFamily="34" charset="-122"/>
              </a:rPr>
              <a:t>Data Driven Decision Making</a:t>
            </a:r>
            <a:endParaRPr lang="en-US" sz="2175" dirty="0">
              <a:solidFill>
                <a:srgbClr val="FFCE06"/>
              </a:solidFill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4A6EEB58-2B1B-1657-43FC-AE8A841507D9}"/>
              </a:ext>
            </a:extLst>
          </p:cNvPr>
          <p:cNvSpPr/>
          <p:nvPr/>
        </p:nvSpPr>
        <p:spPr>
          <a:xfrm>
            <a:off x="4796601" y="538579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chemeClr val="bg1"/>
                </a:solidFill>
              </a:rPr>
              <a:t>Invest in data analytics to better understand customer behaviour and preferences.</a:t>
            </a:r>
          </a:p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chemeClr val="bg1"/>
                </a:solidFill>
              </a:rPr>
              <a:t>Use predictive analytics to anticipate customer needs and tailor offerings accordingly.</a:t>
            </a:r>
            <a:endParaRPr lang="en-US" sz="1740" dirty="0">
              <a:solidFill>
                <a:schemeClr val="bg1"/>
              </a:solidFill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D049D1E3-0E5A-6D2A-5A2F-45A0589AF294}"/>
              </a:ext>
            </a:extLst>
          </p:cNvPr>
          <p:cNvSpPr/>
          <p:nvPr/>
        </p:nvSpPr>
        <p:spPr>
          <a:xfrm>
            <a:off x="4783901" y="6267405"/>
            <a:ext cx="437279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GB" sz="2175" b="1" dirty="0">
                <a:solidFill>
                  <a:srgbClr val="C00000"/>
                </a:solidFill>
                <a:latin typeface="Spline Sans" pitchFamily="34" charset="0"/>
                <a:ea typeface="Spline Sans" pitchFamily="34" charset="-122"/>
              </a:rPr>
              <a:t>Product Innovation</a:t>
            </a:r>
            <a:endParaRPr lang="en-US" sz="2175" dirty="0">
              <a:solidFill>
                <a:srgbClr val="C00000"/>
              </a:solidFill>
            </a:endParaRP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DBB08DE1-996F-27A6-D696-86EF3EE17CE3}"/>
              </a:ext>
            </a:extLst>
          </p:cNvPr>
          <p:cNvSpPr/>
          <p:nvPr/>
        </p:nvSpPr>
        <p:spPr>
          <a:xfrm>
            <a:off x="4796601" y="6611371"/>
            <a:ext cx="7879556" cy="1135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chemeClr val="bg1"/>
                </a:solidFill>
              </a:rPr>
              <a:t>Continuously innovate insurance products to meet evolving customer demands.</a:t>
            </a:r>
          </a:p>
          <a:p>
            <a:pPr marL="0" indent="0" algn="l">
              <a:lnSpc>
                <a:spcPts val="2784"/>
              </a:lnSpc>
              <a:buNone/>
            </a:pPr>
            <a:r>
              <a:rPr lang="en-GB" sz="1740" dirty="0">
                <a:solidFill>
                  <a:schemeClr val="bg1"/>
                </a:solidFill>
              </a:rPr>
              <a:t>Consider customizable plans or bundled offerings that cater to specific customer segments.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picture&#10;&#10;Description automatically generated">
            <a:extLst>
              <a:ext uri="{FF2B5EF4-FFF2-40B4-BE49-F238E27FC236}">
                <a16:creationId xmlns:a16="http://schemas.microsoft.com/office/drawing/2014/main" id="{580F27CF-9E7D-1AE4-796E-8403262C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0" y="2809834"/>
            <a:ext cx="6921499" cy="822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7"/>
              </a:lnSpc>
              <a:buNone/>
            </a:pPr>
            <a:r>
              <a:rPr lang="en-US" sz="66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Thank </a:t>
            </a:r>
            <a:r>
              <a:rPr lang="en-US" sz="66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You!</a:t>
            </a:r>
            <a:endParaRPr lang="en-US" sz="6600" dirty="0">
              <a:solidFill>
                <a:srgbClr val="16FFBB"/>
              </a:solidFill>
            </a:endParaRPr>
          </a:p>
        </p:txBody>
      </p:sp>
      <p:pic>
        <p:nvPicPr>
          <p:cNvPr id="9" name="Picture 8" descr="A brown briefcase with a yellow handl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F74BBB9-EC54-4B14-7CE4-8FDACF67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546" y="4163288"/>
            <a:ext cx="493200" cy="493200"/>
          </a:xfrm>
          <a:prstGeom prst="rect">
            <a:avLst/>
          </a:prstGeom>
        </p:spPr>
      </p:pic>
      <p:pic>
        <p:nvPicPr>
          <p:cNvPr id="15" name="Picture 14" descr="A blue circle with white letters on i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8D08403E-C4DC-1002-DD55-8802B52ED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373" y="4184640"/>
            <a:ext cx="493200" cy="493200"/>
          </a:xfrm>
          <a:prstGeom prst="rect">
            <a:avLst/>
          </a:prstGeom>
        </p:spPr>
      </p:pic>
      <p:pic>
        <p:nvPicPr>
          <p:cNvPr id="21" name="Picture 20" descr="A red circle with a white play butt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AB580-D5EE-173E-BC9F-20044BBF2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429" y="4186548"/>
            <a:ext cx="493200" cy="493200"/>
          </a:xfrm>
          <a:prstGeom prst="rect">
            <a:avLst/>
          </a:prstGeom>
        </p:spPr>
      </p:pic>
      <p:pic>
        <p:nvPicPr>
          <p:cNvPr id="23" name="Picture 22" descr="A black cat with a white circle around it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383BE18C-8DD4-9F4E-13ED-A63B3EDF6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5620" y="4186548"/>
            <a:ext cx="493200" cy="493200"/>
          </a:xfrm>
          <a:prstGeom prst="rect">
            <a:avLst/>
          </a:prstGeom>
        </p:spPr>
      </p:pic>
      <p:pic>
        <p:nvPicPr>
          <p:cNvPr id="24" name="Picture 23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6671D013-37EB-442C-0A9C-FD7DD0924C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854" y="130134"/>
            <a:ext cx="962066" cy="9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7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70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977176" y="2482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389" y="1693347"/>
            <a:ext cx="27742" cy="5270421"/>
          </a:xfrm>
          <a:prstGeom prst="rect">
            <a:avLst/>
          </a:prstGeom>
          <a:solidFill>
            <a:srgbClr val="302E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7631" y="2102981"/>
            <a:ext cx="777597" cy="27742"/>
          </a:xfrm>
          <a:prstGeom prst="rect">
            <a:avLst/>
          </a:prstGeom>
          <a:solidFill>
            <a:srgbClr val="FFB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065228" y="186694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43108" y="1908612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B700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>
              <a:solidFill>
                <a:srgbClr val="FFB7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3315653" y="19155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B700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About Shield Insurance Company</a:t>
            </a:r>
            <a:endParaRPr lang="en-US" sz="2187" dirty="0">
              <a:solidFill>
                <a:srgbClr val="FFB700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90572" y="2997934"/>
            <a:ext cx="777597" cy="27742"/>
          </a:xfrm>
          <a:prstGeom prst="rect">
            <a:avLst/>
          </a:prstGeom>
          <a:solidFill>
            <a:schemeClr val="accent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65228" y="278729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222510" y="2828965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2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>
              <a:solidFill>
                <a:schemeClr val="accent2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537258" y="27723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accent2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Objective</a:t>
            </a:r>
            <a:endParaRPr lang="en-US" sz="2187" dirty="0">
              <a:solidFill>
                <a:schemeClr val="accent2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549958" y="3100388"/>
            <a:ext cx="428974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GB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Shield Insurance aims to leverage data analysis to gain valuable insights into their customer base, revenue generation, and business performance.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631" y="4671318"/>
            <a:ext cx="777597" cy="27742"/>
          </a:xfrm>
          <a:prstGeom prst="rect">
            <a:avLst/>
          </a:prstGeom>
          <a:solidFill>
            <a:srgbClr val="377A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065228" y="44352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217628" y="4476948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7AA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>
              <a:solidFill>
                <a:srgbClr val="377AAF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88419" y="4464197"/>
            <a:ext cx="34317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7AAF"/>
                </a:solidFill>
                <a:latin typeface="Spline Sans" pitchFamily="34" charset="0"/>
                <a:ea typeface="Spline Sans" pitchFamily="34" charset="-122"/>
              </a:rPr>
              <a:t>Data set, Data Model &amp; Dashboard</a:t>
            </a:r>
            <a:endParaRPr lang="en-US" sz="2187" dirty="0">
              <a:solidFill>
                <a:srgbClr val="377AAF"/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1909712" y="4760583"/>
            <a:ext cx="4300589" cy="12063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750" dirty="0">
                <a:solidFill>
                  <a:srgbClr val="E0E4E6"/>
                </a:solidFill>
                <a:latin typeface="Barlow" pitchFamily="34" charset="0"/>
              </a:rPr>
              <a:t>Used Power BI Intelligence tool to analyse the given data set , data modelling and creation of Dashboards.</a:t>
            </a:r>
            <a:endParaRPr lang="en-US" sz="1750" dirty="0"/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B2E259BE-3BF7-5AE3-258F-B83F59B4E3D3}"/>
              </a:ext>
            </a:extLst>
          </p:cNvPr>
          <p:cNvSpPr/>
          <p:nvPr/>
        </p:nvSpPr>
        <p:spPr>
          <a:xfrm>
            <a:off x="7057985" y="5743938"/>
            <a:ext cx="499943" cy="549937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A0369AAD-B6CE-6AE1-9A9A-FAA99ABDDF0C}"/>
              </a:ext>
            </a:extLst>
          </p:cNvPr>
          <p:cNvSpPr/>
          <p:nvPr/>
        </p:nvSpPr>
        <p:spPr>
          <a:xfrm>
            <a:off x="7213719" y="5789783"/>
            <a:ext cx="188357" cy="45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624" dirty="0">
              <a:solidFill>
                <a:srgbClr val="2EA011"/>
              </a:solidFill>
            </a:endParaRPr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1983B7B6-04D0-200C-9518-2F0682D5FFE8}"/>
              </a:ext>
            </a:extLst>
          </p:cNvPr>
          <p:cNvSpPr/>
          <p:nvPr/>
        </p:nvSpPr>
        <p:spPr>
          <a:xfrm>
            <a:off x="7573307" y="5982175"/>
            <a:ext cx="777597" cy="27742"/>
          </a:xfrm>
          <a:prstGeom prst="rect">
            <a:avLst/>
          </a:prstGeom>
          <a:solidFill>
            <a:srgbClr val="2EA01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91299047-BC6C-095E-D377-566AAB3B96D8}"/>
              </a:ext>
            </a:extLst>
          </p:cNvPr>
          <p:cNvSpPr/>
          <p:nvPr/>
        </p:nvSpPr>
        <p:spPr>
          <a:xfrm>
            <a:off x="8415099" y="5777095"/>
            <a:ext cx="1719502" cy="381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Key Insights</a:t>
            </a:r>
            <a:endParaRPr lang="en-US" sz="2187" dirty="0">
              <a:solidFill>
                <a:srgbClr val="2EA011"/>
              </a:solidFill>
            </a:endParaRPr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BAB43BE8-7BB0-D3A5-7346-FA4519388242}"/>
              </a:ext>
            </a:extLst>
          </p:cNvPr>
          <p:cNvSpPr/>
          <p:nvPr/>
        </p:nvSpPr>
        <p:spPr>
          <a:xfrm>
            <a:off x="8420219" y="6094987"/>
            <a:ext cx="4289742" cy="1525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objectives involves gathering critical insights to inform strategic decisions and business growth for Shield Insurance.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491814" y="618013"/>
            <a:ext cx="45500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About Shield Insurance</a:t>
            </a:r>
            <a:endParaRPr lang="en-US" sz="4374" dirty="0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4D493D69-05D1-CE72-63AD-2B08C8C654FD}"/>
              </a:ext>
            </a:extLst>
          </p:cNvPr>
          <p:cNvSpPr/>
          <p:nvPr/>
        </p:nvSpPr>
        <p:spPr>
          <a:xfrm>
            <a:off x="2842538" y="2145187"/>
            <a:ext cx="9425662" cy="2463800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527207" y="2447802"/>
            <a:ext cx="8284924" cy="1880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Shield insurance is fictional insurance company. This company was founded with a vision to become a trusted partner for our clients, providing innovative insurance solutions that protect their assets and ensure their financial security.</a:t>
            </a:r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551B1419-923D-FACA-1D08-CB429D49F6A8}"/>
              </a:ext>
            </a:extLst>
          </p:cNvPr>
          <p:cNvSpPr/>
          <p:nvPr/>
        </p:nvSpPr>
        <p:spPr>
          <a:xfrm>
            <a:off x="2842538" y="5145602"/>
            <a:ext cx="9425662" cy="2463800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3CF4B837-5904-4CE7-5F7E-5633C7F0A49B}"/>
              </a:ext>
            </a:extLst>
          </p:cNvPr>
          <p:cNvSpPr/>
          <p:nvPr/>
        </p:nvSpPr>
        <p:spPr>
          <a:xfrm>
            <a:off x="3527207" y="5362615"/>
            <a:ext cx="8284924" cy="1880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Shield insurance has sales offices in major cities such as Delhi NCR, Indore, Chennai, Mumbai and Hyderabad. A diverse set of policies, catering to customers demand via online platforms such as website and application, as well as offline channel agents and direct services.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141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24376" y="815705"/>
            <a:ext cx="6173629" cy="763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Objective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125034"/>
            <a:ext cx="499943" cy="549937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02255" y="2170879"/>
            <a:ext cx="144185" cy="45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2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>
              <a:solidFill>
                <a:schemeClr val="accent2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3346490" y="2013830"/>
            <a:ext cx="3600410" cy="763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accent2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Analyze Customer Base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accent2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and Revenue Generation</a:t>
            </a:r>
            <a:endParaRPr lang="en-US" sz="2187" dirty="0">
              <a:solidFill>
                <a:schemeClr val="accent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3346490" y="2633669"/>
            <a:ext cx="3857625" cy="1608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Identifying the total number of customers and tracking total revenue generated.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Monitoring customer growth rate and revenue growth rate on a daily basis.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6285" y="2125034"/>
            <a:ext cx="499943" cy="549937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83567" y="2170879"/>
            <a:ext cx="185380" cy="45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1C233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>
              <a:solidFill>
                <a:srgbClr val="E1C233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148399" y="2208991"/>
            <a:ext cx="2777490" cy="381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1C233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Policy Changes Monitoring</a:t>
            </a:r>
            <a:endParaRPr lang="en-US" sz="2187" dirty="0">
              <a:solidFill>
                <a:srgbClr val="E1C233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48399" y="2671227"/>
            <a:ext cx="3857625" cy="781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Analysing changes in policies on a month-over-month basis to identify trends and areas for improvement.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4376" y="4372338"/>
            <a:ext cx="499943" cy="549937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776776" y="4418183"/>
            <a:ext cx="195143" cy="45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>
              <a:solidFill>
                <a:srgbClr val="2EA01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3346490" y="4456295"/>
            <a:ext cx="2777490" cy="381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GB" sz="2187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</a:rPr>
              <a:t>T</a:t>
            </a:r>
            <a:r>
              <a:rPr lang="en-US" sz="2187" b="1" dirty="0">
                <a:solidFill>
                  <a:srgbClr val="2EA011"/>
                </a:solidFill>
                <a:latin typeface="Spline Sans" pitchFamily="34" charset="0"/>
                <a:ea typeface="Spline Sans" pitchFamily="34" charset="-122"/>
              </a:rPr>
              <a:t>rend Analysis Over Time</a:t>
            </a:r>
            <a:endParaRPr lang="en-US" sz="2187" dirty="0">
              <a:solidFill>
                <a:srgbClr val="2EA01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3346490" y="4900761"/>
            <a:ext cx="3857625" cy="11728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visualizations to analyse trends in customer and revenue growth over time.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321538"/>
            <a:ext cx="499943" cy="549937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82019" y="4367383"/>
            <a:ext cx="188357" cy="45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7AA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624" dirty="0">
              <a:solidFill>
                <a:srgbClr val="377AAF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48399" y="4405495"/>
            <a:ext cx="3548062" cy="381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7AA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Sales Mode and Age Groups Analysis</a:t>
            </a:r>
            <a:endParaRPr lang="en-US" sz="2187" dirty="0">
              <a:solidFill>
                <a:srgbClr val="377AAF"/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8148399" y="4796011"/>
            <a:ext cx="3857625" cy="23597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GB" sz="1750" dirty="0">
                <a:solidFill>
                  <a:schemeClr val="bg1">
                    <a:lumMod val="8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Analysing customer demographics by sales mode to understand customer preferences and behaviours.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GB" sz="1750" dirty="0">
                <a:solidFill>
                  <a:schemeClr val="bg1">
                    <a:lumMod val="85000"/>
                  </a:schemeClr>
                </a:solidFill>
              </a:rPr>
              <a:t>Assessing the impact of age groups on expected settlements, sales mode preferences, and policy choices.</a:t>
            </a:r>
            <a:endParaRPr lang="en-US" sz="175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017889" y="293783"/>
            <a:ext cx="6722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Dataset and Data Modeling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46272" y="2106493"/>
            <a:ext cx="3371617" cy="5366614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12006" y="2451338"/>
            <a:ext cx="2044796" cy="37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GB" sz="2187" b="1" dirty="0">
                <a:solidFill>
                  <a:srgbClr val="377AAF"/>
                </a:solidFill>
                <a:latin typeface="Spline Sans" pitchFamily="34" charset="0"/>
                <a:ea typeface="Spline Sans" pitchFamily="34" charset="-122"/>
              </a:rPr>
              <a:t>Brief on D</a:t>
            </a:r>
            <a:r>
              <a:rPr lang="en-US" sz="2187" b="1" dirty="0" err="1">
                <a:solidFill>
                  <a:srgbClr val="377AAF"/>
                </a:solidFill>
                <a:latin typeface="Spline Sans" pitchFamily="34" charset="0"/>
                <a:ea typeface="Spline Sans" pitchFamily="34" charset="-122"/>
              </a:rPr>
              <a:t>ataset</a:t>
            </a:r>
            <a:endParaRPr lang="en-US" sz="2187" dirty="0">
              <a:solidFill>
                <a:srgbClr val="377AAF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24567" y="2925762"/>
            <a:ext cx="3010833" cy="2006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chemeClr val="bg1">
                    <a:lumMod val="85000"/>
                  </a:schemeClr>
                </a:solidFill>
              </a:rPr>
              <a:t>Data is available in csv format from November 2022 to April 2023.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chemeClr val="bg1">
                    <a:lumMod val="85000"/>
                  </a:schemeClr>
                </a:solidFill>
              </a:rPr>
              <a:t> There are two fact tables and four-dimension tables.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chemeClr val="bg1">
                    <a:lumMod val="85000"/>
                  </a:schemeClr>
                </a:solidFill>
              </a:rPr>
              <a:t>There were some common columns in each table which were used to create a data model.</a:t>
            </a:r>
            <a:endParaRPr lang="en-US" sz="17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7FF008A-75E8-FF3C-ECDD-B11D87447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161" y="1577516"/>
            <a:ext cx="9250066" cy="6011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025900" y="1211679"/>
            <a:ext cx="6388100" cy="540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FFFF66"/>
                </a:solidFill>
                <a:latin typeface="Sitka Small Semibold" panose="020F0502020204030204" pitchFamily="2" charset="0"/>
                <a:ea typeface="Spline Sans" pitchFamily="34" charset="-122"/>
                <a:cs typeface="Spline Sans" pitchFamily="34" charset="-120"/>
              </a:rPr>
              <a:t>Dashboard Interaction</a:t>
            </a:r>
            <a:endParaRPr lang="en-US" sz="4000" dirty="0">
              <a:solidFill>
                <a:srgbClr val="FFFF66"/>
              </a:solidFill>
              <a:latin typeface="Sitka Small Semibold" panose="020F0502020204030204" pitchFamily="2" charset="0"/>
            </a:endParaRPr>
          </a:p>
        </p:txBody>
      </p:sp>
      <p:pic>
        <p:nvPicPr>
          <p:cNvPr id="18" name="Picture 17" descr="A yellow bar chart with black backgroun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DB70EC6-A078-6371-8E52-7F2D63965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622" y="3089436"/>
            <a:ext cx="2955343" cy="1662381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ADD4A9AF-13F8-D83C-0F0E-A668C2EC4741}"/>
              </a:ext>
            </a:extLst>
          </p:cNvPr>
          <p:cNvSpPr/>
          <p:nvPr/>
        </p:nvSpPr>
        <p:spPr>
          <a:xfrm>
            <a:off x="5605282" y="7017921"/>
            <a:ext cx="2500021" cy="540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GB" b="1" dirty="0">
                <a:solidFill>
                  <a:srgbClr val="FFFF66"/>
                </a:solidFill>
                <a:latin typeface="Sitka Small Semibold" panose="020F0502020204030204" pitchFamily="2" charset="0"/>
                <a:ea typeface="Spline Sans" pitchFamily="34" charset="-122"/>
              </a:rPr>
              <a:t>Microsoft Power Bi</a:t>
            </a:r>
            <a:endParaRPr lang="en-US" dirty="0">
              <a:solidFill>
                <a:srgbClr val="FFFF66"/>
              </a:solidFill>
              <a:latin typeface="Sitka Small Semibold" panose="020F0502020204030204" pitchFamily="2" charset="0"/>
            </a:endParaRPr>
          </a:p>
        </p:txBody>
      </p:sp>
      <p:pic>
        <p:nvPicPr>
          <p:cNvPr id="22" name="Picture 21" descr="A yellow arrow pointing to a click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F1C678C2-91DD-4914-DDF4-835309B65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189" y="4417703"/>
            <a:ext cx="668227" cy="668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508500" y="297279"/>
            <a:ext cx="5016500" cy="540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FFB700"/>
                </a:solidFill>
                <a:latin typeface="Sitka Small Semibold" panose="020F0502020204030204" pitchFamily="2" charset="0"/>
                <a:ea typeface="Spline Sans" pitchFamily="34" charset="-122"/>
                <a:cs typeface="Spline Sans" pitchFamily="34" charset="-120"/>
              </a:rPr>
              <a:t>General Overview</a:t>
            </a:r>
            <a:endParaRPr lang="en-US" sz="4000" dirty="0">
              <a:solidFill>
                <a:srgbClr val="FFB700"/>
              </a:solidFill>
              <a:latin typeface="Sitka Small Semibold" panose="020F05020202040302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C287380-D7EA-4BB0-87A1-909E27166770}"/>
              </a:ext>
            </a:extLst>
          </p:cNvPr>
          <p:cNvSpPr/>
          <p:nvPr/>
        </p:nvSpPr>
        <p:spPr>
          <a:xfrm>
            <a:off x="10926582" y="1125121"/>
            <a:ext cx="2500021" cy="398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GB" sz="2400" b="1" dirty="0">
                <a:solidFill>
                  <a:schemeClr val="bg1"/>
                </a:solidFill>
                <a:latin typeface="Sitka Small Semibold" panose="020F0502020204030204" pitchFamily="2" charset="0"/>
                <a:ea typeface="Spline Sans" pitchFamily="34" charset="-122"/>
              </a:rPr>
              <a:t>Insights</a:t>
            </a:r>
            <a:endParaRPr lang="en-US" sz="2400" dirty="0">
              <a:solidFill>
                <a:schemeClr val="bg1"/>
              </a:solidFill>
              <a:latin typeface="Sitka Small Semibold" panose="020F05020202040302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EDDD8-5EC7-9F82-E187-422A18002F6C}"/>
              </a:ext>
            </a:extLst>
          </p:cNvPr>
          <p:cNvSpPr/>
          <p:nvPr/>
        </p:nvSpPr>
        <p:spPr>
          <a:xfrm>
            <a:off x="10452100" y="2095501"/>
            <a:ext cx="3826571" cy="4622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March 23 was the highest Revenue Generating and highest customer acquisition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People in age group of 31-40 were the highest contributor for March month in both revenue generation &amp; customer onboarding.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As march is a financial year closing month , so Tax harvesting &amp; Tax saving is a major factor of sudden rise in revenue &amp; customer acquisition.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Overall in 6 months Delhi NCR led in revenue and customer acquisition with total revenue inr 4.86 M and 1643 customers.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C0E3AB-A0A5-AA74-DA49-8A1E92F3F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17" y="2024479"/>
            <a:ext cx="9464506" cy="53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508500" y="297279"/>
            <a:ext cx="6311900" cy="540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FFB700"/>
                </a:solidFill>
                <a:latin typeface="Sitka Small Semibold" panose="020F0502020204030204" pitchFamily="2" charset="0"/>
                <a:ea typeface="Spline Sans" pitchFamily="34" charset="-122"/>
                <a:cs typeface="Spline Sans" pitchFamily="34" charset="-120"/>
              </a:rPr>
              <a:t>Sales Mode Analysis</a:t>
            </a:r>
            <a:endParaRPr lang="en-US" sz="4000" dirty="0">
              <a:solidFill>
                <a:srgbClr val="FFB700"/>
              </a:solidFill>
              <a:latin typeface="Sitka Small Semibold" panose="020F05020202040302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C287380-D7EA-4BB0-87A1-909E27166770}"/>
              </a:ext>
            </a:extLst>
          </p:cNvPr>
          <p:cNvSpPr/>
          <p:nvPr/>
        </p:nvSpPr>
        <p:spPr>
          <a:xfrm>
            <a:off x="10926582" y="1125121"/>
            <a:ext cx="2500021" cy="398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GB" sz="2400" b="1" dirty="0">
                <a:solidFill>
                  <a:schemeClr val="bg1"/>
                </a:solidFill>
                <a:latin typeface="Sitka Small Semibold" panose="020F0502020204030204" pitchFamily="2" charset="0"/>
                <a:ea typeface="Spline Sans" pitchFamily="34" charset="-122"/>
              </a:rPr>
              <a:t>Insights</a:t>
            </a:r>
            <a:endParaRPr lang="en-US" sz="2400" dirty="0">
              <a:solidFill>
                <a:schemeClr val="bg1"/>
              </a:solidFill>
              <a:latin typeface="Sitka Small Semibold" panose="020F05020202040302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EDDD8-5EC7-9F82-E187-422A18002F6C}"/>
              </a:ext>
            </a:extLst>
          </p:cNvPr>
          <p:cNvSpPr/>
          <p:nvPr/>
        </p:nvSpPr>
        <p:spPr>
          <a:xfrm>
            <a:off x="10452100" y="2095501"/>
            <a:ext cx="3826571" cy="54239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Offline Agent contributes the most around 55% in both revenue generation and customer acquisition.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Business on online platform has seen a rise from Feb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Overall trend of online website &amp; Online application is in uptrend.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Offline direct and offline agent  is in down trend.</a:t>
            </a:r>
            <a:endParaRPr lang="en-US" sz="20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88FC291-9C29-E032-D292-59CBE227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29" y="2095501"/>
            <a:ext cx="9580930" cy="54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495800" y="386179"/>
            <a:ext cx="6311900" cy="540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FFB700"/>
                </a:solidFill>
                <a:latin typeface="Sitka Small Semibold" panose="020F0502020204030204" pitchFamily="2" charset="0"/>
                <a:ea typeface="Spline Sans" pitchFamily="34" charset="-122"/>
                <a:cs typeface="Spline Sans" pitchFamily="34" charset="-120"/>
              </a:rPr>
              <a:t>Age Group Analysis</a:t>
            </a:r>
            <a:endParaRPr lang="en-US" sz="4000" dirty="0">
              <a:solidFill>
                <a:srgbClr val="FFB700"/>
              </a:solidFill>
              <a:latin typeface="Sitka Small Semibold" panose="020F0502020204030204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C287380-D7EA-4BB0-87A1-909E27166770}"/>
              </a:ext>
            </a:extLst>
          </p:cNvPr>
          <p:cNvSpPr/>
          <p:nvPr/>
        </p:nvSpPr>
        <p:spPr>
          <a:xfrm>
            <a:off x="10926582" y="1125121"/>
            <a:ext cx="2500021" cy="398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GB" sz="2400" b="1" dirty="0">
                <a:solidFill>
                  <a:schemeClr val="bg1"/>
                </a:solidFill>
                <a:latin typeface="Sitka Small Semibold" panose="020F0502020204030204" pitchFamily="2" charset="0"/>
                <a:ea typeface="Spline Sans" pitchFamily="34" charset="-122"/>
              </a:rPr>
              <a:t>Insights</a:t>
            </a:r>
            <a:endParaRPr lang="en-US" sz="2400" dirty="0">
              <a:solidFill>
                <a:schemeClr val="bg1"/>
              </a:solidFill>
              <a:latin typeface="Sitka Small Semibold" panose="020F05020202040302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EDDD8-5EC7-9F82-E187-422A18002F6C}"/>
              </a:ext>
            </a:extLst>
          </p:cNvPr>
          <p:cNvSpPr/>
          <p:nvPr/>
        </p:nvSpPr>
        <p:spPr>
          <a:xfrm>
            <a:off x="10452100" y="2095501"/>
            <a:ext cx="3826571" cy="54239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policy ID "POL4321HEL" has 4,434 customers. A big number of customers have picked this specific policy because its premium is only 5000 INR.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Across all plans, the 31-40 age group was the most regular customer base and highest revenue 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Expected Settlement % is roughly 74% for those aged 65 and older, and around 37% for those aged 18 to 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3ED4F1-FD38-A5CE-95A2-2D4B7EF6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74" y="2095501"/>
            <a:ext cx="9743897" cy="54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8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744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Barlow</vt:lpstr>
      <vt:lpstr>Sitka Small Semibold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vineet patyal</cp:lastModifiedBy>
  <cp:revision>9</cp:revision>
  <dcterms:created xsi:type="dcterms:W3CDTF">2024-04-11T06:45:10Z</dcterms:created>
  <dcterms:modified xsi:type="dcterms:W3CDTF">2024-04-16T09:18:29Z</dcterms:modified>
</cp:coreProperties>
</file>